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6"/>
  </p:notesMasterIdLst>
  <p:handoutMasterIdLst>
    <p:handoutMasterId r:id="rId27"/>
  </p:handoutMasterIdLst>
  <p:sldIdLst>
    <p:sldId id="306" r:id="rId2"/>
    <p:sldId id="309" r:id="rId3"/>
    <p:sldId id="310" r:id="rId4"/>
    <p:sldId id="311" r:id="rId5"/>
    <p:sldId id="312" r:id="rId6"/>
    <p:sldId id="315" r:id="rId7"/>
    <p:sldId id="319" r:id="rId8"/>
    <p:sldId id="320" r:id="rId9"/>
    <p:sldId id="321" r:id="rId10"/>
    <p:sldId id="332" r:id="rId11"/>
    <p:sldId id="334" r:id="rId12"/>
    <p:sldId id="333" r:id="rId13"/>
    <p:sldId id="335" r:id="rId14"/>
    <p:sldId id="336" r:id="rId15"/>
    <p:sldId id="337" r:id="rId16"/>
    <p:sldId id="322" r:id="rId17"/>
    <p:sldId id="323" r:id="rId18"/>
    <p:sldId id="324" r:id="rId19"/>
    <p:sldId id="325" r:id="rId20"/>
    <p:sldId id="326" r:id="rId21"/>
    <p:sldId id="308" r:id="rId22"/>
    <p:sldId id="338" r:id="rId23"/>
    <p:sldId id="302" r:id="rId24"/>
    <p:sldId id="305" r:id="rId2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tandardabschnitt" id="{64DE4236-3DC2-7542-A15D-3053FD53101D}">
          <p14:sldIdLst>
            <p14:sldId id="306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08"/>
            <p14:sldId id="302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DF86B899-569E-4A26-A7F8-864C6B6FF72B}" type="datetimeFigureOut">
              <a:rPr lang="de-DE"/>
              <a:pPr>
                <a:defRPr/>
              </a:pPr>
              <a:t>28.09.2015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6384D437-9A1D-4E98-AF4B-9C0216571B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0013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BC608E6-E719-4B11-BF70-2E91591028BC}" type="datetimeFigureOut">
              <a:rPr lang="de-DE"/>
              <a:pPr>
                <a:defRPr/>
              </a:pPr>
              <a:t>28.09.2015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43D36A7-F331-4CC8-9836-F478E495DD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84651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F0E26F-8141-4F18-8549-8DADDEBB93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6E7CD-F6EB-4BA9-834E-1F6117AFF2D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74BCA768-17E4-4211-912C-DAF8D9B7481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4F52BE-C133-431F-ADD3-3621254C4F8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761802-8344-4DFB-B92D-B35D09CE57C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C1616D19-A1DD-499E-9FA7-8A74C62B006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CED09BF7-7CDB-4554-8D3B-04127D32498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14B11B-4B06-48C0-8EB8-55864BE574D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A2C6D8-9BA9-4A18-A639-5E39F292D70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62A6E1-FBCF-4F63-8BFF-39536504380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B9D3C73-44F1-425C-9B7C-FB4AF033AB4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777D20-B29F-473A-B6FE-A9EE757F337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Word-Dokument5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Neue Lernkulturen an der Europaschule Rheinberg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153400" cy="4495800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I</a:t>
            </a:r>
            <a:r>
              <a:rPr lang="de-DE" sz="2400" dirty="0" smtClean="0"/>
              <a:t>ndividuell </a:t>
            </a:r>
            <a:r>
              <a:rPr lang="de-DE" sz="2400" b="1" dirty="0"/>
              <a:t>G</a:t>
            </a:r>
            <a:r>
              <a:rPr lang="de-DE" sz="2400" dirty="0" smtClean="0"/>
              <a:t>esteuertes </a:t>
            </a:r>
            <a:r>
              <a:rPr lang="de-DE" sz="2400" b="1" dirty="0" smtClean="0"/>
              <a:t>L</a:t>
            </a:r>
            <a:r>
              <a:rPr lang="de-DE" sz="2400" dirty="0" smtClean="0"/>
              <a:t>ernen (IGL)</a:t>
            </a:r>
          </a:p>
          <a:p>
            <a:r>
              <a:rPr lang="de-DE" sz="2400" dirty="0" smtClean="0"/>
              <a:t>Werkstattunterricht in GL und NW</a:t>
            </a:r>
          </a:p>
          <a:p>
            <a:r>
              <a:rPr lang="de-DE" sz="2400" dirty="0" smtClean="0"/>
              <a:t>„Wir für uns“</a:t>
            </a:r>
            <a:endParaRPr lang="de-DE" sz="2400" dirty="0"/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95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6912768" cy="896144"/>
          </a:xfrm>
        </p:spPr>
        <p:txBody>
          <a:bodyPr/>
          <a:lstStyle/>
          <a:p>
            <a:r>
              <a:rPr lang="de-DE" sz="2400" dirty="0" err="1" smtClean="0">
                <a:ea typeface="Calibri"/>
                <a:cs typeface="Times New Roman"/>
              </a:rPr>
              <a:t>Energizer</a:t>
            </a:r>
            <a:r>
              <a:rPr lang="de-DE" sz="2400" dirty="0" smtClean="0">
                <a:ea typeface="Calibri"/>
                <a:cs typeface="Times New Roman"/>
              </a:rPr>
              <a:t> zur </a:t>
            </a:r>
            <a:r>
              <a:rPr lang="de-DE" sz="2400" dirty="0" smtClean="0">
                <a:ea typeface="Calibri"/>
                <a:cs typeface="Times New Roman"/>
              </a:rPr>
              <a:t>Konzentrationsförderung: Suchbild 1</a:t>
            </a:r>
            <a:endParaRPr lang="de-DE" sz="2400" dirty="0">
              <a:ea typeface="Calibri"/>
              <a:cs typeface="Times New Roman"/>
            </a:endParaRPr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haltsplatzhalter 4" descr="Was_ist_das#Haushalt - Bilderrätsel, Besen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648071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1930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056784" cy="896144"/>
          </a:xfrm>
        </p:spPr>
        <p:txBody>
          <a:bodyPr/>
          <a:lstStyle/>
          <a:p>
            <a:r>
              <a:rPr lang="de-DE" sz="2400" dirty="0" err="1" smtClean="0">
                <a:ea typeface="Calibri"/>
                <a:cs typeface="Times New Roman"/>
              </a:rPr>
              <a:t>Energizer</a:t>
            </a:r>
            <a:r>
              <a:rPr lang="de-DE" sz="2400" dirty="0" smtClean="0">
                <a:ea typeface="Calibri"/>
                <a:cs typeface="Times New Roman"/>
              </a:rPr>
              <a:t> zur </a:t>
            </a:r>
            <a:r>
              <a:rPr lang="de-DE" sz="2400" dirty="0" smtClean="0">
                <a:ea typeface="Calibri"/>
                <a:cs typeface="Times New Roman"/>
              </a:rPr>
              <a:t>Konzentrationsförderung: Suchbild 2</a:t>
            </a:r>
            <a:endParaRPr lang="de-DE" sz="2400" dirty="0">
              <a:ea typeface="Calibri"/>
              <a:cs typeface="Times New Roman"/>
            </a:endParaRPr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haltsplatzhalter 4" descr="http://img.webme.com/pic/a/allgaeuerberghonig/bienenwab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888" y="2403475"/>
            <a:ext cx="5080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1930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6336704" cy="896144"/>
          </a:xfrm>
        </p:spPr>
        <p:txBody>
          <a:bodyPr/>
          <a:lstStyle/>
          <a:p>
            <a:r>
              <a:rPr lang="de-DE" sz="2400" dirty="0" err="1" smtClean="0">
                <a:ea typeface="Calibri"/>
                <a:cs typeface="Times New Roman"/>
              </a:rPr>
              <a:t>Energizer</a:t>
            </a:r>
            <a:r>
              <a:rPr lang="de-DE" sz="2400" dirty="0" smtClean="0">
                <a:ea typeface="Calibri"/>
                <a:cs typeface="Times New Roman"/>
              </a:rPr>
              <a:t> zur Konzentrationsförderung: Suchbild 3</a:t>
            </a:r>
            <a:endParaRPr lang="de-DE" sz="2400" dirty="0">
              <a:ea typeface="Calibri"/>
              <a:cs typeface="Times New Roman"/>
            </a:endParaRPr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haltsplatzhalter 4" descr="Was_ist_das#Bauwerke - Bilderrätsel, Rätselbild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51125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1930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6408712" cy="896144"/>
          </a:xfrm>
        </p:spPr>
        <p:txBody>
          <a:bodyPr/>
          <a:lstStyle/>
          <a:p>
            <a:r>
              <a:rPr lang="de-DE" sz="2400" dirty="0" err="1" smtClean="0">
                <a:ea typeface="Calibri"/>
                <a:cs typeface="Times New Roman"/>
              </a:rPr>
              <a:t>Energizer</a:t>
            </a:r>
            <a:r>
              <a:rPr lang="de-DE" sz="2400" dirty="0" smtClean="0">
                <a:ea typeface="Calibri"/>
                <a:cs typeface="Times New Roman"/>
              </a:rPr>
              <a:t> zur </a:t>
            </a:r>
            <a:r>
              <a:rPr lang="de-DE" sz="2400" dirty="0" smtClean="0">
                <a:ea typeface="Calibri"/>
                <a:cs typeface="Times New Roman"/>
              </a:rPr>
              <a:t>Konzentrationsförderung: Suchbild 4</a:t>
            </a:r>
            <a:endParaRPr lang="de-DE" sz="2400" dirty="0">
              <a:ea typeface="Calibri"/>
              <a:cs typeface="Times New Roman"/>
            </a:endParaRPr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haltsplatzhalter 4" descr="http://www.photocase.de/stock-fotos/61858-stock-photo-wasser-blau-nass-schwimmbad-erfrischun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73325"/>
            <a:ext cx="5256584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1930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6264696" cy="896144"/>
          </a:xfrm>
        </p:spPr>
        <p:txBody>
          <a:bodyPr/>
          <a:lstStyle/>
          <a:p>
            <a:r>
              <a:rPr lang="de-DE" sz="2400" dirty="0" err="1" smtClean="0">
                <a:ea typeface="Calibri"/>
                <a:cs typeface="Times New Roman"/>
              </a:rPr>
              <a:t>Energizer</a:t>
            </a:r>
            <a:r>
              <a:rPr lang="de-DE" sz="2400" dirty="0" smtClean="0">
                <a:ea typeface="Calibri"/>
                <a:cs typeface="Times New Roman"/>
              </a:rPr>
              <a:t> zur </a:t>
            </a:r>
            <a:r>
              <a:rPr lang="de-DE" sz="2400" dirty="0" smtClean="0">
                <a:ea typeface="Calibri"/>
                <a:cs typeface="Times New Roman"/>
              </a:rPr>
              <a:t>Konzentrationsförderung: Suchbild 5</a:t>
            </a:r>
            <a:endParaRPr lang="de-DE" sz="2400" dirty="0">
              <a:ea typeface="Calibri"/>
              <a:cs typeface="Times New Roman"/>
            </a:endParaRPr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haltsplatzhalter 4" descr="Was ist das#Haushalt - Bilderrätsel, Heizungslamellen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76872"/>
            <a:ext cx="65527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1930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6552728" cy="896144"/>
          </a:xfrm>
        </p:spPr>
        <p:txBody>
          <a:bodyPr/>
          <a:lstStyle/>
          <a:p>
            <a:r>
              <a:rPr lang="de-DE" sz="2400" dirty="0" err="1" smtClean="0">
                <a:ea typeface="Calibri"/>
                <a:cs typeface="Times New Roman"/>
              </a:rPr>
              <a:t>Energizer</a:t>
            </a:r>
            <a:r>
              <a:rPr lang="de-DE" sz="2400" dirty="0" smtClean="0">
                <a:ea typeface="Calibri"/>
                <a:cs typeface="Times New Roman"/>
              </a:rPr>
              <a:t> zur </a:t>
            </a:r>
            <a:r>
              <a:rPr lang="de-DE" sz="2400" dirty="0" smtClean="0">
                <a:ea typeface="Calibri"/>
                <a:cs typeface="Times New Roman"/>
              </a:rPr>
              <a:t>Konzentrationsförderung: Suchbild 6</a:t>
            </a:r>
            <a:endParaRPr lang="de-DE" sz="2400" dirty="0">
              <a:ea typeface="Calibri"/>
              <a:cs typeface="Times New Roman"/>
            </a:endParaRPr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haltsplatzhalter 4" descr="Was_ist_das #Natur - Bilderrätsel, Rätselbild, Spinnennetz, Natur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54726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1930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2303168" cy="896144"/>
          </a:xfrm>
        </p:spPr>
        <p:txBody>
          <a:bodyPr/>
          <a:lstStyle/>
          <a:p>
            <a:r>
              <a:rPr lang="de-DE" sz="2400" dirty="0">
                <a:ea typeface="Calibri"/>
                <a:cs typeface="Times New Roman"/>
              </a:rPr>
              <a:t>IGL-Führerschein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2800" b="1" dirty="0" smtClean="0"/>
              <a:t>a) Zeitplan</a:t>
            </a:r>
          </a:p>
          <a:p>
            <a:pPr lvl="0">
              <a:buFont typeface="Wingdings" pitchFamily="2" charset="2"/>
              <a:buChar char="Ø"/>
            </a:pPr>
            <a:r>
              <a:rPr lang="de-DE" sz="2800" dirty="0" smtClean="0"/>
              <a:t>bis Herbstferien: </a:t>
            </a:r>
            <a:r>
              <a:rPr lang="de-DE" sz="2800" dirty="0" err="1"/>
              <a:t>SuS</a:t>
            </a:r>
            <a:r>
              <a:rPr lang="de-DE" sz="2800" dirty="0"/>
              <a:t> arbeiten </a:t>
            </a:r>
            <a:r>
              <a:rPr lang="de-DE" sz="2800" dirty="0" smtClean="0"/>
              <a:t>selbständig.</a:t>
            </a:r>
          </a:p>
          <a:p>
            <a:pPr lvl="0">
              <a:buFont typeface="Wingdings" pitchFamily="2" charset="2"/>
              <a:buChar char="Ø"/>
            </a:pPr>
            <a:r>
              <a:rPr lang="de-DE" sz="2800" dirty="0"/>
              <a:t>n</a:t>
            </a:r>
            <a:r>
              <a:rPr lang="de-DE" sz="2800" dirty="0" smtClean="0"/>
              <a:t>ach Herbstferien: Einschätzung IGL-Lehrer,  Klassenlehrer entscheidet. </a:t>
            </a:r>
          </a:p>
          <a:p>
            <a:pPr marL="0" lv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b="1" dirty="0"/>
              <a:t>b) Kriterien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/>
              <a:t>kein IGL-Führerschein bei drei nicht bestandenen / zwei grauen Feldern</a:t>
            </a:r>
          </a:p>
          <a:p>
            <a:pPr marL="0" lvl="0" indent="0">
              <a:buNone/>
            </a:pPr>
            <a:endParaRPr lang="de-DE" sz="2800" dirty="0">
              <a:latin typeface="Comic Sans MS" pitchFamily="66" charset="0"/>
            </a:endParaRPr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1930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4760930"/>
              </p:ext>
            </p:extLst>
          </p:nvPr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6164" name="Acrobat Document" r:id="rId3" imgW="10693080" imgH="7568280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75814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56020959"/>
              </p:ext>
            </p:extLst>
          </p:nvPr>
        </p:nvGraphicFramePr>
        <p:xfrm>
          <a:off x="2627784" y="188640"/>
          <a:ext cx="4349057" cy="6336704"/>
        </p:xfrm>
        <a:graphic>
          <a:graphicData uri="http://schemas.openxmlformats.org/presentationml/2006/ole">
            <p:oleObj spid="_x0000_s7188" name="Dokument" r:id="rId3" imgW="6514492" imgH="9493927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10535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1295056" cy="896144"/>
          </a:xfrm>
        </p:spPr>
        <p:txBody>
          <a:bodyPr>
            <a:normAutofit/>
          </a:bodyPr>
          <a:lstStyle/>
          <a:p>
            <a:r>
              <a:rPr lang="de-DE" sz="2400" dirty="0">
                <a:ea typeface="Calibri"/>
                <a:cs typeface="Times New Roman"/>
              </a:rPr>
              <a:t>Womit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800" dirty="0" smtClean="0">
                <a:ea typeface="Calibri"/>
                <a:cs typeface="Times New Roman"/>
              </a:rPr>
              <a:t>Checkliste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>
                <a:ea typeface="Calibri"/>
                <a:cs typeface="Times New Roman"/>
              </a:rPr>
              <a:t>v</a:t>
            </a:r>
            <a:r>
              <a:rPr lang="de-DE" sz="2800" dirty="0" smtClean="0">
                <a:effectLst/>
                <a:ea typeface="Calibri"/>
                <a:cs typeface="Times New Roman"/>
              </a:rPr>
              <a:t>orbereitete </a:t>
            </a:r>
            <a:r>
              <a:rPr lang="de-DE" sz="2800" dirty="0" smtClean="0">
                <a:ea typeface="Calibri"/>
                <a:cs typeface="Times New Roman"/>
              </a:rPr>
              <a:t>M</a:t>
            </a:r>
            <a:r>
              <a:rPr lang="de-DE" sz="2800" dirty="0" smtClean="0">
                <a:effectLst/>
                <a:ea typeface="Calibri"/>
                <a:cs typeface="Times New Roman"/>
              </a:rPr>
              <a:t>aterialien (M, E, D)</a:t>
            </a:r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0163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5625075" y="1347122"/>
            <a:ext cx="1251182" cy="47444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Comic Sans MS" pitchFamily="66" charset="0"/>
              </a:rPr>
              <a:t>Wer</a:t>
            </a:r>
            <a:r>
              <a:rPr lang="de-DE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de-DE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Wolke 5"/>
          <p:cNvSpPr/>
          <p:nvPr/>
        </p:nvSpPr>
        <p:spPr>
          <a:xfrm>
            <a:off x="3675957" y="2442035"/>
            <a:ext cx="1936102" cy="121714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chemeClr val="tx1"/>
                </a:solidFill>
                <a:latin typeface="Comic Sans MS" pitchFamily="66" charset="0"/>
              </a:rPr>
              <a:t>IGL</a:t>
            </a:r>
            <a:endParaRPr lang="de-DE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86705" y="2945292"/>
            <a:ext cx="1224136" cy="432048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Comic Sans MS" pitchFamily="66" charset="0"/>
              </a:rPr>
              <a:t>Was</a:t>
            </a:r>
            <a:r>
              <a:rPr lang="de-DE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de-DE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283968" y="4016828"/>
            <a:ext cx="1152128" cy="492292"/>
          </a:xfrm>
          <a:prstGeom prst="ellipse">
            <a:avLst/>
          </a:prstGeom>
          <a:solidFill>
            <a:srgbClr val="FF99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Comic Sans MS" pitchFamily="66" charset="0"/>
              </a:rPr>
              <a:t>Wie?</a:t>
            </a:r>
            <a:endParaRPr lang="de-DE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63688" y="3429000"/>
            <a:ext cx="1692188" cy="53860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Comic Sans MS" pitchFamily="66" charset="0"/>
              </a:rPr>
              <a:t>Womit?</a:t>
            </a:r>
          </a:p>
        </p:txBody>
      </p:sp>
      <p:sp>
        <p:nvSpPr>
          <p:cNvPr id="10" name="Ellipse 9"/>
          <p:cNvSpPr/>
          <p:nvPr/>
        </p:nvSpPr>
        <p:spPr>
          <a:xfrm>
            <a:off x="2641400" y="1345635"/>
            <a:ext cx="1530170" cy="559159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Comic Sans MS" pitchFamily="66" charset="0"/>
              </a:rPr>
              <a:t>Wann?</a:t>
            </a:r>
            <a:endParaRPr lang="de-DE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76257" y="795062"/>
            <a:ext cx="1440160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Comic Sans MS" pitchFamily="66" charset="0"/>
              </a:rPr>
              <a:t>SuS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 5-7</a:t>
            </a:r>
            <a:endParaRPr lang="de-DE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282950" y="2241367"/>
            <a:ext cx="144016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ndividuell</a:t>
            </a:r>
            <a:endParaRPr lang="de-DE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524328" y="3151042"/>
            <a:ext cx="144016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esteuertes</a:t>
            </a:r>
            <a:endParaRPr lang="de-DE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092280" y="3951039"/>
            <a:ext cx="144016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latin typeface="Comic Sans MS" pitchFamily="66" charset="0"/>
              </a:rPr>
              <a:t>L</a:t>
            </a:r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ernen</a:t>
            </a:r>
            <a:endParaRPr lang="de-DE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109021" y="4770186"/>
            <a:ext cx="1440160" cy="43204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Ablauf</a:t>
            </a:r>
            <a:endParaRPr lang="de-DE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22153" y="4752158"/>
            <a:ext cx="1440160" cy="43204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Führerschein</a:t>
            </a:r>
            <a:endParaRPr lang="de-DE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955877" y="5525595"/>
            <a:ext cx="1440160" cy="43204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Regeln</a:t>
            </a:r>
            <a:endParaRPr lang="de-DE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315910" y="6222440"/>
            <a:ext cx="1440160" cy="43204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Platzkarte</a:t>
            </a:r>
            <a:endParaRPr lang="de-DE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433341" y="5573970"/>
            <a:ext cx="1440160" cy="43204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Blaues Buch</a:t>
            </a:r>
            <a:endParaRPr lang="de-DE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12168" y="4167063"/>
            <a:ext cx="1440160" cy="4320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Material</a:t>
            </a:r>
            <a:endParaRPr lang="de-DE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67544" y="2905741"/>
            <a:ext cx="1440160" cy="4320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Checkliste</a:t>
            </a:r>
            <a:endParaRPr lang="de-DE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33391" y="922984"/>
            <a:ext cx="1656184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omic Sans MS" pitchFamily="66" charset="0"/>
              </a:rPr>
              <a:t>4 Std/Woche</a:t>
            </a:r>
            <a:endParaRPr lang="de-DE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41083312"/>
              </p:ext>
            </p:extLst>
          </p:nvPr>
        </p:nvGraphicFramePr>
        <p:xfrm>
          <a:off x="251520" y="1700808"/>
          <a:ext cx="8647989" cy="4870499"/>
        </p:xfrm>
        <a:graphic>
          <a:graphicData uri="http://schemas.openxmlformats.org/presentationml/2006/ole">
            <p:oleObj spid="_x0000_s8213" name="Dokument" r:id="rId3" imgW="9854837" imgH="5549696" progId="Word.Document.12">
              <p:embed/>
            </p:oleObj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21510855"/>
              </p:ext>
            </p:extLst>
          </p:nvPr>
        </p:nvGraphicFramePr>
        <p:xfrm>
          <a:off x="251520" y="188640"/>
          <a:ext cx="8671784" cy="1529606"/>
        </p:xfrm>
        <a:graphic>
          <a:graphicData uri="http://schemas.openxmlformats.org/presentationml/2006/ole">
            <p:oleObj spid="_x0000_s8214" name="Dokument" r:id="rId4" imgW="9143663" imgH="1612841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431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924800" cy="1080120"/>
          </a:xfrm>
        </p:spPr>
        <p:txBody>
          <a:bodyPr/>
          <a:lstStyle/>
          <a:p>
            <a:pPr eaLnBrk="1" hangingPunct="1"/>
            <a:r>
              <a:rPr lang="de-DE" altLang="de-DE" sz="2400" dirty="0" smtClean="0">
                <a:ea typeface="ＭＳ Ｐゴシック" charset="-128"/>
              </a:rPr>
              <a:t>Werkstattunterricht in GL und NW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58888" y="1700808"/>
            <a:ext cx="7599362" cy="515719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000" dirty="0" smtClean="0">
                <a:ea typeface="ＭＳ Ｐゴシック" pitchFamily="34" charset="-128"/>
              </a:rPr>
              <a:t>Selbstgesteuertes Lernen in thematischen Lernarrangements laut Kernlehrplänen in den Klassen 7 und 8</a:t>
            </a:r>
          </a:p>
          <a:p>
            <a:pPr eaLnBrk="1" hangingPunct="1">
              <a:defRPr/>
            </a:pPr>
            <a:r>
              <a:rPr lang="de-DE" altLang="de-DE" sz="2000" dirty="0">
                <a:ea typeface="ＭＳ Ｐゴシック" pitchFamily="34" charset="-128"/>
              </a:rPr>
              <a:t>e</a:t>
            </a:r>
            <a:r>
              <a:rPr lang="de-DE" altLang="de-DE" sz="2000" dirty="0" smtClean="0">
                <a:ea typeface="ＭＳ Ｐゴシック" pitchFamily="34" charset="-128"/>
              </a:rPr>
              <a:t>igenverantwortliches Team-, Zeit- und Arbeitsplatzmanagement durch Arbeit in thematischen Nischen</a:t>
            </a:r>
          </a:p>
          <a:p>
            <a:pPr eaLnBrk="1" hangingPunct="1">
              <a:defRPr/>
            </a:pPr>
            <a:r>
              <a:rPr lang="de-DE" altLang="de-DE" sz="2000" dirty="0">
                <a:ea typeface="ＭＳ Ｐゴシック" pitchFamily="34" charset="-128"/>
              </a:rPr>
              <a:t>p</a:t>
            </a:r>
            <a:r>
              <a:rPr lang="de-DE" altLang="de-DE" sz="2000" dirty="0" smtClean="0">
                <a:ea typeface="ＭＳ Ｐゴシック" pitchFamily="34" charset="-128"/>
              </a:rPr>
              <a:t>roduktorientierte und individuelle Verarbeitung von Fachinhalten</a:t>
            </a:r>
          </a:p>
          <a:p>
            <a:pPr eaLnBrk="1" hangingPunct="1">
              <a:defRPr/>
            </a:pPr>
            <a:r>
              <a:rPr lang="de-DE" altLang="de-DE" sz="2000" dirty="0" smtClean="0">
                <a:ea typeface="ＭＳ Ｐゴシック" pitchFamily="34" charset="-128"/>
              </a:rPr>
              <a:t>Erweiterung der Selbstkompetenzen hinsichtlich Organisation (Erstellung eigener Produkte, Vorbereitung von Nischengesprächen), Reflexion (Werkstattheft als Lerntagebuch) und Umgang mit neuen Medien</a:t>
            </a:r>
          </a:p>
          <a:p>
            <a:pPr lvl="8">
              <a:lnSpc>
                <a:spcPct val="150000"/>
              </a:lnSpc>
              <a:defRPr/>
            </a:pPr>
            <a:endParaRPr lang="de-DE" altLang="de-DE" sz="9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de-DE" altLang="de-DE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altLang="de-DE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altLang="de-DE" sz="2000" dirty="0" smtClean="0">
              <a:ea typeface="ＭＳ Ｐゴシック" pitchFamily="34" charset="-128"/>
            </a:endParaRPr>
          </a:p>
        </p:txBody>
      </p:sp>
      <p:pic>
        <p:nvPicPr>
          <p:cNvPr id="2560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869160"/>
            <a:ext cx="2448272" cy="176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869160"/>
            <a:ext cx="2736304" cy="180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6120680" cy="896144"/>
          </a:xfrm>
        </p:spPr>
        <p:txBody>
          <a:bodyPr/>
          <a:lstStyle/>
          <a:p>
            <a:r>
              <a:rPr lang="de-DE" sz="2400" dirty="0" err="1" smtClean="0">
                <a:ea typeface="Calibri"/>
                <a:cs typeface="Times New Roman"/>
              </a:rPr>
              <a:t>Energizer</a:t>
            </a:r>
            <a:r>
              <a:rPr lang="de-DE" sz="2400" dirty="0" smtClean="0">
                <a:ea typeface="Calibri"/>
                <a:cs typeface="Times New Roman"/>
              </a:rPr>
              <a:t> zur </a:t>
            </a:r>
            <a:r>
              <a:rPr lang="de-DE" sz="2400" dirty="0" smtClean="0">
                <a:ea typeface="Calibri"/>
                <a:cs typeface="Times New Roman"/>
              </a:rPr>
              <a:t>Konzentrationsförderung</a:t>
            </a:r>
            <a:endParaRPr lang="de-DE" sz="2400" dirty="0">
              <a:ea typeface="Calibri"/>
              <a:cs typeface="Times New Roman"/>
            </a:endParaRPr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Der Jongleur:</a:t>
            </a:r>
          </a:p>
          <a:p>
            <a:r>
              <a:rPr lang="de-DE" dirty="0" smtClean="0"/>
              <a:t>Nehmen Sie das Blatt Papier vor Ihnen und knüllen Sie es zu einem Ball zusammen.</a:t>
            </a:r>
          </a:p>
          <a:p>
            <a:r>
              <a:rPr lang="de-DE" dirty="0" smtClean="0"/>
              <a:t>Werfen Sie den Ball nun eine Minute von Hand zu Hand.</a:t>
            </a:r>
          </a:p>
          <a:p>
            <a:r>
              <a:rPr lang="de-DE" dirty="0" smtClean="0"/>
              <a:t>Sollte das mühelos gelingen, dann vergrößern Sie den Abstand zwischen den Händen oder schließen Sie die Augen beim „Jonglieren“.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81930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924800" cy="1080120"/>
          </a:xfrm>
        </p:spPr>
        <p:txBody>
          <a:bodyPr/>
          <a:lstStyle/>
          <a:p>
            <a:pPr eaLnBrk="1" hangingPunct="1"/>
            <a:r>
              <a:rPr lang="de-DE" altLang="de-DE" sz="2400" dirty="0" smtClean="0">
                <a:ea typeface="ＭＳ Ｐゴシック" charset="-128"/>
              </a:rPr>
              <a:t>„Wir für uns“ - Konzept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58888" y="1700808"/>
            <a:ext cx="7599362" cy="5157192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de-DE" sz="2000" dirty="0" smtClean="0"/>
              <a:t>Konzeption und Implementierung von Peergroup-Education in den </a:t>
            </a:r>
            <a:r>
              <a:rPr lang="de-DE" sz="2000" dirty="0" err="1" smtClean="0"/>
              <a:t>Ganztag</a:t>
            </a:r>
            <a:r>
              <a:rPr lang="de-DE" sz="2000" dirty="0" smtClean="0"/>
              <a:t> der Europaschule betrifft als Tutoren die Klassen 9&amp;10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de-DE" sz="2000" dirty="0" smtClean="0"/>
              <a:t>Junge Menschen lernen, Verantwortung für sich selbst und für andere zu übernehmen.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de-DE" sz="2000" dirty="0" smtClean="0"/>
              <a:t>Vorteile:  Kinder als Peers lernen leichter von Jugendlichen;  die Tutoren erwerben dabei selbst pädagogische Fähigkeiten und Fertigkeiten</a:t>
            </a:r>
          </a:p>
          <a:p>
            <a:pPr>
              <a:lnSpc>
                <a:spcPts val="2400"/>
              </a:lnSpc>
              <a:spcBef>
                <a:spcPts val="1200"/>
              </a:spcBef>
              <a:defRPr/>
            </a:pPr>
            <a:r>
              <a:rPr lang="de-DE" sz="2000" dirty="0" smtClean="0"/>
              <a:t>Die Schülerinnen und Schüler wählen pro Schuljahr (9 bzw. 10) eines der Module und führen es zur Anwendung. Jeweils im ersten Halbjahr: Übung und Schulung der Tutoren; im zweiten Halbjahr: Intensives Begleiten und Entlassen in die Verantwortung</a:t>
            </a:r>
          </a:p>
          <a:p>
            <a:pPr eaLnBrk="1" hangingPunct="1">
              <a:lnSpc>
                <a:spcPts val="2400"/>
              </a:lnSpc>
              <a:spcBef>
                <a:spcPts val="1200"/>
              </a:spcBef>
              <a:defRPr/>
            </a:pPr>
            <a:endParaRPr lang="de-DE" altLang="de-DE" sz="2000" dirty="0" smtClean="0">
              <a:ea typeface="ＭＳ Ｐゴシック" pitchFamily="34" charset="-128"/>
            </a:endParaRPr>
          </a:p>
        </p:txBody>
      </p:sp>
      <p:pic>
        <p:nvPicPr>
          <p:cNvPr id="2560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http://www.umass.edu/lrc/public/img/tutor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301208"/>
            <a:ext cx="24479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924800" cy="1080120"/>
          </a:xfrm>
        </p:spPr>
        <p:txBody>
          <a:bodyPr/>
          <a:lstStyle/>
          <a:p>
            <a:pPr eaLnBrk="1" hangingPunct="1"/>
            <a:r>
              <a:rPr lang="de-DE" altLang="de-DE" sz="2400" dirty="0" smtClean="0">
                <a:ea typeface="ＭＳ Ｐゴシック" charset="-128"/>
              </a:rPr>
              <a:t>„Wir für uns“ - Module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58888" y="1916832"/>
            <a:ext cx="7417568" cy="4464496"/>
          </a:xfrm>
        </p:spPr>
        <p:txBody>
          <a:bodyPr>
            <a:normAutofit fontScale="92500"/>
          </a:bodyPr>
          <a:lstStyle/>
          <a:p>
            <a:pPr lvl="0"/>
            <a:r>
              <a:rPr lang="de-DE" sz="2200" dirty="0" smtClean="0"/>
              <a:t>Wir helfen und schauen nicht weg: </a:t>
            </a:r>
            <a:r>
              <a:rPr lang="de-DE" sz="2200" b="1" dirty="0" smtClean="0"/>
              <a:t>Streitschlichter</a:t>
            </a:r>
            <a:endParaRPr lang="de-DE" sz="2200" dirty="0" smtClean="0"/>
          </a:p>
          <a:p>
            <a:pPr lvl="0"/>
            <a:r>
              <a:rPr lang="de-DE" sz="2200" dirty="0" smtClean="0"/>
              <a:t>Wir betreuen und versorgen verletzte Mitschüler: </a:t>
            </a:r>
            <a:r>
              <a:rPr lang="de-DE" sz="2200" b="1" dirty="0" smtClean="0"/>
              <a:t>Schulsanitäter</a:t>
            </a:r>
            <a:endParaRPr lang="de-DE" sz="2200" dirty="0" smtClean="0"/>
          </a:p>
          <a:p>
            <a:pPr lvl="0"/>
            <a:r>
              <a:rPr lang="de-DE" sz="2200" dirty="0" smtClean="0"/>
              <a:t>Wir begleiten den Aufbau von Medienkompetenz: </a:t>
            </a:r>
            <a:r>
              <a:rPr lang="de-DE" sz="2200" b="1" dirty="0" smtClean="0"/>
              <a:t>Medienscouts</a:t>
            </a:r>
            <a:endParaRPr lang="de-DE" sz="2200" dirty="0" smtClean="0"/>
          </a:p>
          <a:p>
            <a:pPr lvl="0"/>
            <a:r>
              <a:rPr lang="de-DE" sz="2200" dirty="0" smtClean="0"/>
              <a:t>Wir präsentieren die ESR bei Veranstaltungen und Events: </a:t>
            </a:r>
            <a:r>
              <a:rPr lang="de-DE" sz="2200" b="1" dirty="0" smtClean="0"/>
              <a:t>Präsentationshelfer</a:t>
            </a:r>
            <a:endParaRPr lang="de-DE" sz="2200" dirty="0" smtClean="0"/>
          </a:p>
          <a:p>
            <a:pPr lvl="0"/>
            <a:r>
              <a:rPr lang="de-DE" sz="2200" dirty="0" smtClean="0"/>
              <a:t>Wir gestalten und führen Bewegungs-, Spiel- und Sportangebote durch: </a:t>
            </a:r>
            <a:r>
              <a:rPr lang="de-DE" sz="2200" b="1" dirty="0" smtClean="0"/>
              <a:t>Sporthelfer</a:t>
            </a:r>
            <a:endParaRPr lang="de-DE" sz="2200" dirty="0" smtClean="0"/>
          </a:p>
          <a:p>
            <a:pPr lvl="0"/>
            <a:r>
              <a:rPr lang="de-DE" sz="2200" dirty="0" smtClean="0"/>
              <a:t>Wir rücken Europa und die Welt ins Bewusstsein der Schule: </a:t>
            </a:r>
            <a:r>
              <a:rPr lang="de-DE" sz="2200" b="1" dirty="0" smtClean="0"/>
              <a:t>Eine-Welt-Scouts</a:t>
            </a:r>
            <a:endParaRPr lang="de-DE" sz="2200" dirty="0" smtClean="0"/>
          </a:p>
          <a:p>
            <a:pPr lvl="0"/>
            <a:r>
              <a:rPr lang="de-DE" sz="2200" dirty="0" smtClean="0"/>
              <a:t>Wir verschönern unsere Schule: </a:t>
            </a:r>
            <a:r>
              <a:rPr lang="de-DE" sz="2200" b="1" dirty="0" smtClean="0"/>
              <a:t>Art-</a:t>
            </a:r>
            <a:r>
              <a:rPr lang="de-DE" sz="2200" b="1" dirty="0" err="1" smtClean="0"/>
              <a:t>Deko</a:t>
            </a:r>
            <a:r>
              <a:rPr lang="de-DE" sz="2200" b="1" dirty="0" smtClean="0"/>
              <a:t>-Helfer</a:t>
            </a:r>
            <a:endParaRPr lang="de-DE" sz="2200" dirty="0" smtClean="0"/>
          </a:p>
          <a:p>
            <a:pPr lvl="0"/>
            <a:r>
              <a:rPr lang="de-DE" sz="2200" dirty="0" smtClean="0"/>
              <a:t>Wir unterstützen unsere </a:t>
            </a:r>
            <a:r>
              <a:rPr lang="de-DE" sz="2200" dirty="0" err="1" smtClean="0"/>
              <a:t>MitschülerInnen</a:t>
            </a:r>
            <a:r>
              <a:rPr lang="de-DE" sz="2200" dirty="0" smtClean="0"/>
              <a:t> beim Lernen: </a:t>
            </a:r>
            <a:r>
              <a:rPr lang="de-DE" sz="2200" b="1" dirty="0" smtClean="0"/>
              <a:t>Schüler helfen Schülern</a:t>
            </a:r>
            <a:endParaRPr lang="de-DE" sz="2200" dirty="0" smtClean="0"/>
          </a:p>
          <a:p>
            <a:pPr lvl="8">
              <a:lnSpc>
                <a:spcPct val="150000"/>
              </a:lnSpc>
              <a:defRPr/>
            </a:pPr>
            <a:endParaRPr lang="de-DE" altLang="de-DE" sz="22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de-DE" altLang="de-DE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altLang="de-DE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altLang="de-DE" sz="2000" dirty="0" smtClean="0">
              <a:ea typeface="ＭＳ Ｐゴシック" pitchFamily="34" charset="-128"/>
            </a:endParaRPr>
          </a:p>
        </p:txBody>
      </p:sp>
      <p:pic>
        <p:nvPicPr>
          <p:cNvPr id="2560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1295056" cy="752128"/>
          </a:xfrm>
        </p:spPr>
        <p:txBody>
          <a:bodyPr>
            <a:normAutofit/>
          </a:bodyPr>
          <a:lstStyle/>
          <a:p>
            <a:r>
              <a:rPr lang="de-DE" sz="2400" dirty="0">
                <a:ea typeface="ＭＳ Ｐゴシック" charset="-128"/>
              </a:rPr>
              <a:t>Was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800" dirty="0">
                <a:ea typeface="ＭＳ Ｐゴシック" pitchFamily="34" charset="-128"/>
              </a:rPr>
              <a:t>IGL </a:t>
            </a:r>
            <a:r>
              <a:rPr lang="de-DE" sz="2800" dirty="0">
                <a:ea typeface="ＭＳ Ｐゴシック" pitchFamily="34" charset="-128"/>
                <a:sym typeface="Wingdings"/>
              </a:rPr>
              <a:t>individuell gesteuertes Lernen</a:t>
            </a:r>
            <a:endParaRPr lang="de-DE" sz="2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de-DE" sz="2800" dirty="0">
                <a:ea typeface="ＭＳ Ｐゴシック" pitchFamily="34" charset="-128"/>
              </a:rPr>
              <a:t>statt Hausaufgaben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>
                <a:ea typeface="ＭＳ Ｐゴシック" pitchFamily="34" charset="-128"/>
              </a:rPr>
              <a:t>in den Fächern M, E, D</a:t>
            </a:r>
          </a:p>
          <a:p>
            <a:pPr marL="0" indent="0">
              <a:buNone/>
            </a:pPr>
            <a:endParaRPr lang="de-DE" sz="2800" dirty="0" smtClean="0">
              <a:latin typeface="Comic Sans MS" pitchFamily="66" charset="0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de-DE" sz="2000" dirty="0">
              <a:ea typeface="ＭＳ Ｐゴシック" pitchFamily="34" charset="-128"/>
            </a:endParaRPr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86209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1943128" cy="680120"/>
          </a:xfrm>
        </p:spPr>
        <p:txBody>
          <a:bodyPr>
            <a:normAutofit fontScale="90000"/>
          </a:bodyPr>
          <a:lstStyle/>
          <a:p>
            <a:pPr lvl="0"/>
            <a:r>
              <a:rPr lang="de-DE" sz="2700" dirty="0" smtClean="0">
                <a:ea typeface="Calibri"/>
                <a:cs typeface="Times New Roman"/>
              </a:rPr>
              <a:t>Wer/ Wann ?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72816"/>
            <a:ext cx="8153400" cy="44958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de-DE" sz="2800" dirty="0" smtClean="0"/>
              <a:t>Klassen 5-8</a:t>
            </a:r>
            <a:endParaRPr lang="de-DE" sz="2800" dirty="0"/>
          </a:p>
          <a:p>
            <a:pPr lvl="0">
              <a:buFont typeface="Wingdings" pitchFamily="2" charset="2"/>
              <a:buChar char="Ø"/>
            </a:pPr>
            <a:r>
              <a:rPr lang="de-DE" sz="2800" dirty="0" smtClean="0"/>
              <a:t>4 Std/ </a:t>
            </a:r>
            <a:r>
              <a:rPr lang="de-DE" sz="2800" dirty="0" smtClean="0"/>
              <a:t>Woche (je zwei Doppelstunden)</a:t>
            </a:r>
            <a:endParaRPr lang="de-DE" sz="2800" dirty="0"/>
          </a:p>
          <a:p>
            <a:pPr marL="0" lvl="0" indent="0">
              <a:buNone/>
            </a:pPr>
            <a:endParaRPr lang="de-DE" sz="2800" b="1" dirty="0" smtClean="0">
              <a:latin typeface="Comic Sans MS" pitchFamily="66" charset="0"/>
            </a:endParaRPr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92844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1223048" cy="8241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ea typeface="Calibri"/>
                <a:cs typeface="Times New Roman"/>
              </a:rPr>
              <a:t>Wie ?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72816"/>
            <a:ext cx="8153400" cy="18722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de-DE" sz="2800" dirty="0"/>
              <a:t>Einteilung der Schülergruppen</a:t>
            </a:r>
          </a:p>
          <a:p>
            <a:pPr lvl="0">
              <a:buFont typeface="Wingdings" pitchFamily="2" charset="2"/>
              <a:buChar char="Ø"/>
            </a:pPr>
            <a:r>
              <a:rPr lang="de-DE" sz="2800" dirty="0" smtClean="0"/>
              <a:t>Platzreservierung </a:t>
            </a:r>
            <a:r>
              <a:rPr lang="de-DE" sz="2800" dirty="0"/>
              <a:t>mit </a:t>
            </a:r>
            <a:r>
              <a:rPr lang="de-DE" sz="2800" dirty="0" smtClean="0"/>
              <a:t>Platzkarten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err="1" smtClean="0"/>
              <a:t>max</a:t>
            </a:r>
            <a:r>
              <a:rPr lang="de-DE" sz="2800" dirty="0" smtClean="0"/>
              <a:t> 16 </a:t>
            </a:r>
            <a:r>
              <a:rPr lang="de-DE" sz="2800" dirty="0" err="1" smtClean="0"/>
              <a:t>bzw</a:t>
            </a:r>
            <a:r>
              <a:rPr lang="de-DE" sz="2800" dirty="0" smtClean="0"/>
              <a:t> 20 </a:t>
            </a:r>
            <a:r>
              <a:rPr lang="de-DE" sz="2800" dirty="0" err="1" smtClean="0"/>
              <a:t>SuS</a:t>
            </a:r>
            <a:r>
              <a:rPr lang="de-DE" sz="2800" dirty="0" smtClean="0"/>
              <a:t> pro IGL-Gruppe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Eintrag ins Lernbegleitbuch  </a:t>
            </a:r>
          </a:p>
          <a:p>
            <a:pPr lvl="0">
              <a:buFont typeface="Wingdings" pitchFamily="2" charset="2"/>
              <a:buChar char="Ø"/>
            </a:pPr>
            <a:endParaRPr lang="de-DE" sz="2800" dirty="0" smtClean="0"/>
          </a:p>
          <a:p>
            <a:pPr lvl="0">
              <a:buFont typeface="Wingdings" pitchFamily="2" charset="2"/>
              <a:buChar char="Ø"/>
            </a:pPr>
            <a:endParaRPr lang="de-DE" sz="2800" dirty="0" smtClean="0"/>
          </a:p>
          <a:p>
            <a:pPr lvl="0">
              <a:buFont typeface="Wingdings" pitchFamily="2" charset="2"/>
              <a:buChar char="Ø"/>
            </a:pPr>
            <a:endParaRPr lang="de-DE" sz="2800" dirty="0" smtClean="0"/>
          </a:p>
          <a:p>
            <a:pPr lvl="0">
              <a:buFont typeface="Wingdings" pitchFamily="2" charset="2"/>
              <a:buChar char="Ø"/>
            </a:pPr>
            <a:endParaRPr lang="de-DE" sz="2800" dirty="0" smtClean="0"/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/>
          <p:nvPr/>
        </p:nvPicPr>
        <p:blipFill>
          <a:blip r:embed="rId3" cstate="print"/>
          <a:srcRect l="17352" r="13720" b="7244"/>
          <a:stretch>
            <a:fillRect/>
          </a:stretch>
        </p:blipFill>
        <p:spPr bwMode="auto">
          <a:xfrm>
            <a:off x="1475656" y="4005064"/>
            <a:ext cx="1524831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Grafik 7"/>
          <p:cNvPicPr/>
          <p:nvPr/>
        </p:nvPicPr>
        <p:blipFill>
          <a:blip r:embed="rId4" cstate="print"/>
          <a:srcRect l="4611" t="13309" r="4253" b="14748"/>
          <a:stretch>
            <a:fillRect/>
          </a:stretch>
        </p:blipFill>
        <p:spPr bwMode="auto">
          <a:xfrm>
            <a:off x="5076056" y="4509120"/>
            <a:ext cx="2022588" cy="1600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01515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05846852"/>
              </p:ext>
            </p:extLst>
          </p:nvPr>
        </p:nvGraphicFramePr>
        <p:xfrm>
          <a:off x="190282" y="332657"/>
          <a:ext cx="8391743" cy="5930032"/>
        </p:xfrm>
        <a:graphic>
          <a:graphicData uri="http://schemas.openxmlformats.org/presentationml/2006/ole">
            <p:oleObj spid="_x0000_s2068" name="Acrobat Document" r:id="rId3" imgW="10693080" imgH="7568280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23780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45584230"/>
              </p:ext>
            </p:extLst>
          </p:nvPr>
        </p:nvGraphicFramePr>
        <p:xfrm>
          <a:off x="1475656" y="1628800"/>
          <a:ext cx="8330917" cy="3348510"/>
        </p:xfrm>
        <a:graphic>
          <a:graphicData uri="http://schemas.openxmlformats.org/presentationml/2006/ole">
            <p:oleObj spid="_x0000_s4116" name="Dokument" r:id="rId3" imgW="6063328" imgH="2437284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1494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935016" cy="752128"/>
          </a:xfrm>
        </p:spPr>
        <p:txBody>
          <a:bodyPr>
            <a:normAutofit/>
          </a:bodyPr>
          <a:lstStyle/>
          <a:p>
            <a:r>
              <a:rPr lang="de-DE" sz="2400" dirty="0">
                <a:ea typeface="Calibri"/>
                <a:cs typeface="Times New Roman"/>
              </a:rPr>
              <a:t>Wie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8531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800" dirty="0"/>
              <a:t>Einteilung der Schülergruppen</a:t>
            </a:r>
          </a:p>
          <a:p>
            <a:pPr lvl="0">
              <a:buFont typeface="Wingdings" pitchFamily="2" charset="2"/>
              <a:buChar char="Ø"/>
            </a:pPr>
            <a:r>
              <a:rPr lang="de-DE" sz="2800" dirty="0"/>
              <a:t>Platzreservierung mit Platzkarten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max. </a:t>
            </a:r>
            <a:r>
              <a:rPr lang="de-DE" sz="2800" dirty="0"/>
              <a:t>16 </a:t>
            </a:r>
            <a:r>
              <a:rPr lang="de-DE" sz="2800" dirty="0" smtClean="0"/>
              <a:t>bzw. </a:t>
            </a:r>
            <a:r>
              <a:rPr lang="de-DE" sz="2800" dirty="0"/>
              <a:t>20 </a:t>
            </a:r>
            <a:r>
              <a:rPr lang="de-DE" sz="2800" dirty="0" err="1"/>
              <a:t>SuS</a:t>
            </a:r>
            <a:r>
              <a:rPr lang="de-DE" sz="2800" dirty="0"/>
              <a:t> pro IGL-Gruppe  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/>
              <a:t>IGL-Ablauf 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/>
              <a:t>IGL-Regeln</a:t>
            </a:r>
          </a:p>
          <a:p>
            <a:pPr lvl="0">
              <a:buFont typeface="Wingdings" pitchFamily="2" charset="2"/>
              <a:buChar char="Ø"/>
            </a:pPr>
            <a:r>
              <a:rPr lang="de-DE" sz="2800" dirty="0"/>
              <a:t>Eintrag </a:t>
            </a:r>
            <a:r>
              <a:rPr lang="de-DE" sz="2800" dirty="0" smtClean="0"/>
              <a:t>ins Lernbegleitbuch</a:t>
            </a:r>
            <a:endParaRPr lang="de-DE" sz="2800" dirty="0"/>
          </a:p>
          <a:p>
            <a:pPr lvl="0">
              <a:buFont typeface="Wingdings" pitchFamily="2" charset="2"/>
              <a:buChar char="Ø"/>
            </a:pPr>
            <a:r>
              <a:rPr lang="de-DE" sz="2800" dirty="0" smtClean="0"/>
              <a:t>Einschätzung </a:t>
            </a:r>
            <a:r>
              <a:rPr lang="de-DE" sz="2800" dirty="0" err="1" smtClean="0"/>
              <a:t>SuS</a:t>
            </a:r>
            <a:r>
              <a:rPr lang="de-DE" sz="2800" dirty="0" smtClean="0"/>
              <a:t> Arbeit </a:t>
            </a:r>
            <a:r>
              <a:rPr lang="de-DE" sz="2800" dirty="0" smtClean="0">
                <a:sym typeface="Wingdings"/>
              </a:rPr>
              <a:t></a:t>
            </a:r>
            <a:r>
              <a:rPr lang="de-DE" sz="2800" dirty="0" err="1" smtClean="0">
                <a:sym typeface="Wingdings"/>
              </a:rPr>
              <a:t>LuL</a:t>
            </a:r>
            <a:r>
              <a:rPr lang="de-DE" sz="2800" dirty="0" smtClean="0">
                <a:sym typeface="Wingdings"/>
              </a:rPr>
              <a:t>-Liste (</a:t>
            </a:r>
            <a:r>
              <a:rPr lang="de-DE" sz="2800" dirty="0"/>
              <a:t>Grundlage für </a:t>
            </a:r>
            <a:r>
              <a:rPr lang="de-DE" sz="2800" dirty="0" smtClean="0"/>
              <a:t>Beratungsgespräche, </a:t>
            </a:r>
            <a:r>
              <a:rPr lang="de-DE" sz="2800" dirty="0" smtClean="0"/>
              <a:t>wird in </a:t>
            </a:r>
            <a:r>
              <a:rPr lang="de-DE" sz="2800" dirty="0"/>
              <a:t>regelmäßigen Abständen an die Klassenlehrer weitergegeben </a:t>
            </a:r>
            <a:r>
              <a:rPr lang="de-DE" sz="2800" dirty="0" smtClean="0"/>
              <a:t>)</a:t>
            </a:r>
          </a:p>
        </p:txBody>
      </p:sp>
      <p:pic>
        <p:nvPicPr>
          <p:cNvPr id="4" name="Grafik 4" descr="Europaschu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0118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70185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31054332"/>
              </p:ext>
            </p:extLst>
          </p:nvPr>
        </p:nvGraphicFramePr>
        <p:xfrm>
          <a:off x="274638" y="609600"/>
          <a:ext cx="8701087" cy="5287963"/>
        </p:xfrm>
        <a:graphic>
          <a:graphicData uri="http://schemas.openxmlformats.org/presentationml/2006/ole">
            <p:oleObj spid="_x0000_s5140" name="Dokument" r:id="rId3" imgW="9232596" imgH="5623695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83874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434</Words>
  <Application>Microsoft Office PowerPoint</Application>
  <PresentationFormat>Bildschirmpräsentation (4:3)</PresentationFormat>
  <Paragraphs>88</Paragraphs>
  <Slides>24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Galathea</vt:lpstr>
      <vt:lpstr>Acrobat Document</vt:lpstr>
      <vt:lpstr>Dokument</vt:lpstr>
      <vt:lpstr>Microsoft Office Word-Dokument</vt:lpstr>
      <vt:lpstr>Neue Lernkulturen an der Europaschule Rheinberg</vt:lpstr>
      <vt:lpstr>Folie 2</vt:lpstr>
      <vt:lpstr>Was ?</vt:lpstr>
      <vt:lpstr>Wer/ Wann ? </vt:lpstr>
      <vt:lpstr>Wie ?</vt:lpstr>
      <vt:lpstr>Folie 6</vt:lpstr>
      <vt:lpstr>Folie 7</vt:lpstr>
      <vt:lpstr>Wie ?</vt:lpstr>
      <vt:lpstr>Folie 9</vt:lpstr>
      <vt:lpstr>Energizer zur Konzentrationsförderung: Suchbild 1</vt:lpstr>
      <vt:lpstr>Energizer zur Konzentrationsförderung: Suchbild 2</vt:lpstr>
      <vt:lpstr>Energizer zur Konzentrationsförderung: Suchbild 3</vt:lpstr>
      <vt:lpstr>Energizer zur Konzentrationsförderung: Suchbild 4</vt:lpstr>
      <vt:lpstr>Energizer zur Konzentrationsförderung: Suchbild 5</vt:lpstr>
      <vt:lpstr>Energizer zur Konzentrationsförderung: Suchbild 6</vt:lpstr>
      <vt:lpstr>IGL-Führerschein</vt:lpstr>
      <vt:lpstr>Folie 17</vt:lpstr>
      <vt:lpstr>Folie 18</vt:lpstr>
      <vt:lpstr>Womit ?</vt:lpstr>
      <vt:lpstr>Folie 20</vt:lpstr>
      <vt:lpstr>Werkstattunterricht in GL und NW</vt:lpstr>
      <vt:lpstr>Energizer zur Konzentrationsförderung</vt:lpstr>
      <vt:lpstr>„Wir für uns“ - Konzept</vt:lpstr>
      <vt:lpstr>„Wir für uns“ - Module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Bilingualer Unterricht</dc:title>
  <dc:creator>Overbeek</dc:creator>
  <cp:lastModifiedBy>RSR</cp:lastModifiedBy>
  <cp:revision>104</cp:revision>
  <dcterms:created xsi:type="dcterms:W3CDTF">2007-07-21T11:07:48Z</dcterms:created>
  <dcterms:modified xsi:type="dcterms:W3CDTF">2015-09-28T19:20:57Z</dcterms:modified>
</cp:coreProperties>
</file>